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3" r:id="rId2"/>
    <p:sldId id="439" r:id="rId3"/>
    <p:sldId id="339" r:id="rId4"/>
    <p:sldId id="434" r:id="rId5"/>
    <p:sldId id="437" r:id="rId6"/>
    <p:sldId id="435" r:id="rId7"/>
    <p:sldId id="436" r:id="rId8"/>
    <p:sldId id="438" r:id="rId9"/>
    <p:sldId id="433" r:id="rId10"/>
    <p:sldId id="441" r:id="rId11"/>
    <p:sldId id="444" r:id="rId12"/>
    <p:sldId id="445" r:id="rId13"/>
    <p:sldId id="446" r:id="rId14"/>
    <p:sldId id="447" r:id="rId15"/>
    <p:sldId id="448" r:id="rId16"/>
    <p:sldId id="449" r:id="rId17"/>
    <p:sldId id="369" r:id="rId18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2137" autoAdjust="0"/>
  </p:normalViewPr>
  <p:slideViewPr>
    <p:cSldViewPr snapToGrid="0">
      <p:cViewPr varScale="1">
        <p:scale>
          <a:sx n="87" d="100"/>
          <a:sy n="87" d="100"/>
        </p:scale>
        <p:origin x="389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18.05.2023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5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chnaq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chnaq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ryzhka.m.a@nmu.one" TargetMode="External"/><Relationship Id="rId2" Type="http://schemas.openxmlformats.org/officeDocument/2006/relationships/hyperlink" Target="mailto:zabolotna.yu.o@nmu.on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dnige" TargetMode="External"/><Relationship Id="rId2" Type="http://schemas.openxmlformats.org/officeDocument/2006/relationships/hyperlink" Target="http://surl.li/hcju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url.li/chn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559023" y="2105103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«ДИСТАНЦІЙНЕ НАВЧАННЯ: конструювання, реалізація та якість викладання»</a:t>
            </a:r>
          </a:p>
          <a:p>
            <a:pPr algn="ctr">
              <a:lnSpc>
                <a:spcPct val="110000"/>
              </a:lnSpc>
            </a:pPr>
            <a:endParaRPr lang="uk-UA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Тема «Створення навчально-методичного забезпечення: у фокусі якість»</a:t>
            </a:r>
          </a:p>
          <a:p>
            <a:pPr algn="r">
              <a:lnSpc>
                <a:spcPct val="110000"/>
              </a:lnSpc>
            </a:pPr>
            <a:endParaRPr lang="uk-UA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endParaRPr lang="uk-UA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спікер: начальник навчально-методичного відділу                             Юлія ЗАБОЛОТНА</a:t>
            </a: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2AC6B3-C534-8D03-337D-2DEFB8F6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E1183-253F-5F5C-8636-5DF14C78AA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288" b="23217"/>
          <a:stretch/>
        </p:blipFill>
        <p:spPr>
          <a:xfrm>
            <a:off x="8353780" y="133624"/>
            <a:ext cx="3465510" cy="16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Структура та зміст навчальних видань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uk-UA" sz="2400" dirty="0"/>
              <a:t>Структура та зміст навчальних видань мають відповідати наступним принципам: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підпорядкованість робочій програмі навчальної дисципліни;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добір адекватного навчального матеріалу та його подання в такому вигляді, що забезпечує засвоєння з максимальною швидкістю в межах певних організаційних форм та використання технічних засобів навчання;</a:t>
            </a:r>
          </a:p>
          <a:p>
            <a:pPr algn="just"/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реалізація універсальних </a:t>
            </a:r>
            <a:r>
              <a:rPr lang="uk-UA" sz="2400" dirty="0" err="1"/>
              <a:t>компетентностей</a:t>
            </a:r>
            <a:r>
              <a:rPr lang="uk-UA" sz="2400" dirty="0"/>
              <a:t>, що не залежать від предметної області, але важливі для особистісного розвитку здобувача та успішної подальшої діяльності в різних галузях;</a:t>
            </a:r>
          </a:p>
          <a:p>
            <a:pPr algn="just"/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відображення новітніх досягнень науки, техніки, суспільного життя; </a:t>
            </a:r>
          </a:p>
          <a:p>
            <a:pPr algn="just"/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сприяння проблемному підходу до засвоєння знань, орієнтації здобувача на самостійний пошук інформації та навчально-творчу діяльність;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097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Структура та зміст навчальних видань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формування вміння самостійно засвоювати знання завдяки оволодінню технологіями навчальної діяльності (самоорганізація, планування, рефлексія, самооцінка);</a:t>
            </a:r>
          </a:p>
          <a:p>
            <a:pPr algn="just"/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спрямованість на сприйняття й розуміння, осмислення та засвоєння матеріалу через доступність, точність і ясність мови, </a:t>
            </a:r>
            <a:r>
              <a:rPr lang="uk-UA" sz="2400" dirty="0" err="1"/>
              <a:t>мовну</a:t>
            </a:r>
            <a:r>
              <a:rPr lang="uk-UA" sz="2400" dirty="0"/>
              <a:t> правильність, чистоту, дотримання лексичних, граматичних, орфографічних, стилістичних, фразеологічних норм тощо;</a:t>
            </a:r>
          </a:p>
          <a:p>
            <a:pPr algn="just"/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забезпечення наступності освітнього процесу та відповідності подання матеріалу віковим особливостям здобувачів;</a:t>
            </a:r>
          </a:p>
          <a:p>
            <a:pPr algn="just"/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використання образотворчих засобів для надання привабливості, підвищення рівня наочності, впливу на естетичне виховання здобувачів;</a:t>
            </a:r>
          </a:p>
          <a:p>
            <a:pPr algn="just"/>
            <a:r>
              <a:rPr lang="uk-UA" sz="24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/>
              <a:t>регламентованість обсягу відповідно до кредитів на засвоєння її компонентів за освітньою програмою.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973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0" y="-3181"/>
            <a:ext cx="12180094" cy="888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Порядок розгляду рукописів та видання навчально-методичної літератури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839A5-5CBD-E499-046C-4570AE117CAE}"/>
              </a:ext>
            </a:extLst>
          </p:cNvPr>
          <p:cNvSpPr txBox="1"/>
          <p:nvPr/>
        </p:nvSpPr>
        <p:spPr>
          <a:xfrm>
            <a:off x="291520" y="884842"/>
            <a:ext cx="1159705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+mj-lt"/>
                <a:ea typeface="+mj-ea"/>
                <a:cs typeface="+mj-cs"/>
              </a:rPr>
              <a:t>Підготовка рукописів навчально-методичної літератури здійснюється науково-педагогічними працівниками кафедр відповідно до </a:t>
            </a: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плану видань факультету/інституту</a:t>
            </a:r>
            <a:r>
              <a:rPr lang="uk-UA" sz="2400" dirty="0">
                <a:latin typeface="+mj-lt"/>
                <a:ea typeface="+mj-ea"/>
                <a:cs typeface="+mj-cs"/>
              </a:rPr>
              <a:t>. </a:t>
            </a:r>
          </a:p>
          <a:p>
            <a:pPr algn="just"/>
            <a:r>
              <a:rPr lang="uk-UA" sz="2400" dirty="0">
                <a:latin typeface="+mj-lt"/>
                <a:ea typeface="+mj-ea"/>
                <a:cs typeface="+mj-cs"/>
              </a:rPr>
              <a:t>До складу авторів можуть залучатись науково-педагогічні працівники будь-яких кафедр університету, інших закладів вищої освіти, фахівці виробництва. </a:t>
            </a:r>
          </a:p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Навчальним виданням</a:t>
            </a:r>
            <a:r>
              <a:rPr lang="uk-UA" sz="2400" dirty="0">
                <a:latin typeface="+mj-lt"/>
                <a:ea typeface="+mj-ea"/>
                <a:cs typeface="+mj-cs"/>
              </a:rPr>
              <a:t>, які в повному обсязі відповідають Положенню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політехніка», </a:t>
            </a: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Вчена рада університету надає гриф</a:t>
            </a:r>
            <a:r>
              <a:rPr lang="uk-UA" sz="2400" dirty="0">
                <a:latin typeface="+mj-lt"/>
                <a:ea typeface="+mj-ea"/>
                <a:cs typeface="+mj-cs"/>
              </a:rPr>
              <a:t>. </a:t>
            </a:r>
          </a:p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Публікація інших видань </a:t>
            </a:r>
            <a:r>
              <a:rPr lang="uk-UA" sz="2400" dirty="0">
                <a:latin typeface="+mj-lt"/>
                <a:ea typeface="+mj-ea"/>
                <a:cs typeface="+mj-cs"/>
              </a:rPr>
              <a:t>передбачає отримання рекомендації навчально-методичного відділу на </a:t>
            </a: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підставі експертизи</a:t>
            </a:r>
            <a:r>
              <a:rPr lang="uk-UA" sz="24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52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0" y="-3181"/>
            <a:ext cx="12180094" cy="888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Порядок розгляду рукописів та видання навчально-методичної літератури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839A5-5CBD-E499-046C-4570AE117CAE}"/>
              </a:ext>
            </a:extLst>
          </p:cNvPr>
          <p:cNvSpPr txBox="1"/>
          <p:nvPr/>
        </p:nvSpPr>
        <p:spPr>
          <a:xfrm>
            <a:off x="291520" y="884842"/>
            <a:ext cx="115970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+mj-lt"/>
                <a:ea typeface="+mj-ea"/>
                <a:cs typeface="+mj-cs"/>
              </a:rPr>
              <a:t>З метою отримання експертного висновку автору рукопису необхідно надати в електронному вигляді до сектору методичного забезпечення навчального процесу навчально-методичного відділу такі документи: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ea typeface="+mj-ea"/>
                <a:cs typeface="+mj-cs"/>
              </a:rPr>
              <a:t>рукопис навчально-методичного видання;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ea typeface="+mj-ea"/>
                <a:cs typeface="+mj-cs"/>
              </a:rPr>
              <a:t>робочу програму навчальної дисципліни;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ea typeface="+mj-ea"/>
                <a:cs typeface="+mj-cs"/>
              </a:rPr>
              <a:t>скановану копію обґрунтування доцільності видання (</a:t>
            </a:r>
            <a:r>
              <a:rPr lang="uk-UA" sz="2400" i="1" dirty="0">
                <a:latin typeface="+mj-lt"/>
                <a:ea typeface="+mj-ea"/>
                <a:cs typeface="+mj-cs"/>
              </a:rPr>
              <a:t>вимоги до змісту обґрунтування  за посиланням  </a:t>
            </a:r>
            <a:r>
              <a:rPr lang="uk-UA" sz="2400" i="1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http://surl.li/chnaq</a:t>
            </a:r>
            <a:r>
              <a:rPr lang="uk-UA" sz="2400" i="1" dirty="0">
                <a:latin typeface="+mj-lt"/>
                <a:ea typeface="+mj-ea"/>
                <a:cs typeface="+mj-cs"/>
              </a:rPr>
              <a:t> , стор.18-19; документ підписується завідувачем кафедри та головою науково-методичної комісії спеціальності);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ea typeface="+mj-ea"/>
                <a:cs typeface="+mj-cs"/>
              </a:rPr>
              <a:t>скановану копію витягу з протоколу засідання кафедри </a:t>
            </a:r>
            <a:r>
              <a:rPr lang="uk-UA" sz="2400" i="1" dirty="0">
                <a:latin typeface="+mj-lt"/>
                <a:ea typeface="+mj-ea"/>
                <a:cs typeface="+mj-cs"/>
              </a:rPr>
              <a:t>(під час засідання кафедри рукопис розглядається на предмет обґрунтування доцільності  видання, визначення відповідності змісту робочої програми навчальної дисципліни, вимогам стандартів вищої освіти й погодження складу авторів);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0" y="-3181"/>
            <a:ext cx="12180094" cy="888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Порядок розгляду рукописів та видання навчально-методичної літератури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839A5-5CBD-E499-046C-4570AE117CAE}"/>
              </a:ext>
            </a:extLst>
          </p:cNvPr>
          <p:cNvSpPr txBox="1"/>
          <p:nvPr/>
        </p:nvSpPr>
        <p:spPr>
          <a:xfrm>
            <a:off x="291520" y="884842"/>
            <a:ext cx="11597054" cy="611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latin typeface="+mj-lt"/>
                <a:ea typeface="+mj-ea"/>
                <a:cs typeface="+mj-cs"/>
              </a:rPr>
              <a:t>скановану копію витягу з протоколу засідання науково-методичної комісії спеціальності, для якої розроблено навчально-методичне забезпечення </a:t>
            </a:r>
            <a:r>
              <a:rPr lang="uk-UA" sz="2400" i="1" dirty="0">
                <a:latin typeface="+mj-lt"/>
                <a:ea typeface="+mj-ea"/>
                <a:cs typeface="+mj-cs"/>
              </a:rPr>
              <a:t>(під час засідання науково-методичної комісії рукопис розглядається на предмет затвердження обґрунтування доцільності  видання, особливу увагу звертають на відповідність змісту навчально-методичної літератури очікуваним результатам навчання, що визначені робочою програмою певного освітнього компонента);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latin typeface="+mj-lt"/>
                <a:ea typeface="+mj-ea"/>
                <a:cs typeface="+mj-cs"/>
              </a:rPr>
              <a:t>скановані копії двох-трьох рецензій  у разі необхідності </a:t>
            </a:r>
            <a:r>
              <a:rPr lang="uk-UA" sz="2400" i="1" dirty="0">
                <a:latin typeface="+mj-lt"/>
                <a:ea typeface="+mj-ea"/>
                <a:cs typeface="+mj-cs"/>
              </a:rPr>
              <a:t>(рукопис навчального видання (підручник, навчальний посібник, навчально-методичний посібник, навчальний наочний посібник,  хрестоматія, практикум) подається на рецензію двом-трьом фахівцям інших закладів вищої освіти, організацій, підприємств тощо.</a:t>
            </a:r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  <a:r>
              <a:rPr lang="uk-UA" sz="2400" i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Рукописи матеріалів методичного забезпечення (конспекти лекцій, методичні рекомендації) не підлягають рецензуванню</a:t>
            </a:r>
            <a:r>
              <a:rPr lang="uk-UA" sz="2400" dirty="0">
                <a:latin typeface="+mj-lt"/>
                <a:ea typeface="+mj-ea"/>
                <a:cs typeface="+mj-cs"/>
              </a:rPr>
              <a:t>).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361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0" y="-3181"/>
            <a:ext cx="12180094" cy="888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Порядок розгляду рукописів та видання навчально-методичної літератури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839A5-5CBD-E499-046C-4570AE117CAE}"/>
              </a:ext>
            </a:extLst>
          </p:cNvPr>
          <p:cNvSpPr txBox="1"/>
          <p:nvPr/>
        </p:nvSpPr>
        <p:spPr>
          <a:xfrm>
            <a:off x="291520" y="884842"/>
            <a:ext cx="11597054" cy="581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630555" algn="l"/>
              </a:tabLst>
            </a:pPr>
            <a:r>
              <a:rPr lang="uk-UA" sz="2400" dirty="0">
                <a:latin typeface="+mj-lt"/>
                <a:ea typeface="+mj-ea"/>
                <a:cs typeface="+mj-cs"/>
              </a:rPr>
              <a:t>Навчально-методичний відділ здійснює експертизу рукописів на відповідність Положенню про порядок видання в світ інформаційно-методичного забезпечення освітнього процесу в Національному технічному університеті «Дніпровська політехніка» </a:t>
            </a:r>
            <a:r>
              <a:rPr lang="en-US" sz="240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http://surl.li/chnaq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marL="457200" algn="just">
              <a:lnSpc>
                <a:spcPct val="115000"/>
              </a:lnSpc>
              <a:tabLst>
                <a:tab pos="630555" algn="l"/>
              </a:tabLst>
            </a:pPr>
            <a:endParaRPr lang="uk-UA" sz="2400" dirty="0">
              <a:latin typeface="+mj-lt"/>
              <a:ea typeface="+mj-ea"/>
              <a:cs typeface="+mj-cs"/>
            </a:endParaRPr>
          </a:p>
          <a:p>
            <a:pPr marL="457200" algn="just">
              <a:lnSpc>
                <a:spcPct val="115000"/>
              </a:lnSpc>
              <a:tabLst>
                <a:tab pos="630555" algn="l"/>
              </a:tabLst>
            </a:pPr>
            <a:r>
              <a:rPr lang="uk-UA" sz="2400" dirty="0">
                <a:latin typeface="+mj-lt"/>
                <a:ea typeface="+mj-ea"/>
                <a:cs typeface="+mj-cs"/>
              </a:rPr>
              <a:t>Після отримання експертного висновку навчально-методичного відділу автори мають право подати рукописи навчальних видань та методичних матеріалів </a:t>
            </a:r>
            <a:r>
              <a:rPr lang="uk-UA" sz="2400" i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редагування фахівцями редакційного відділу або здійснювати редакційне опрацювання самостійно</a:t>
            </a:r>
            <a:r>
              <a:rPr lang="uk-UA" sz="2400" dirty="0">
                <a:latin typeface="+mj-lt"/>
                <a:ea typeface="+mj-ea"/>
                <a:cs typeface="+mj-cs"/>
              </a:rPr>
              <a:t>.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uk-UA" sz="2400" i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2400" i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Для рукописів навчальних видань, що претендують на гриф Вченої ради, редагування фахівцями редакційного відділу є обов’язковим</a:t>
            </a:r>
            <a:r>
              <a:rPr lang="uk-UA" sz="2400" dirty="0">
                <a:latin typeface="+mj-lt"/>
                <a:ea typeface="+mj-ea"/>
                <a:cs typeface="+mj-cs"/>
              </a:rPr>
              <a:t>.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043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440831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uk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839A5-5CBD-E499-046C-4570AE117CAE}"/>
              </a:ext>
            </a:extLst>
          </p:cNvPr>
          <p:cNvSpPr txBox="1"/>
          <p:nvPr/>
        </p:nvSpPr>
        <p:spPr>
          <a:xfrm>
            <a:off x="87822" y="440831"/>
            <a:ext cx="115970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  <a:ea typeface="+mj-ea"/>
                <a:cs typeface="+mj-cs"/>
              </a:rPr>
              <a:t>На рахунок експертизи навчально-методичних видань та вирішення інших питань щодо навчально-методичного забезпечення просимо звертатися до співробітників навчально-методичного відділу: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r>
              <a:rPr lang="uk-UA" sz="2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Заболотна Юлія Олександрівна </a:t>
            </a:r>
            <a:r>
              <a:rPr lang="uk-UA" sz="2400" dirty="0">
                <a:latin typeface="+mj-lt"/>
                <a:ea typeface="+mj-ea"/>
                <a:cs typeface="+mj-cs"/>
              </a:rPr>
              <a:t>– начальник навчально-методичного відділу </a:t>
            </a:r>
            <a:r>
              <a:rPr lang="en-US" sz="2400" dirty="0">
                <a:latin typeface="+mj-lt"/>
                <a:ea typeface="+mj-ea"/>
                <a:cs typeface="+mj-cs"/>
                <a:hlinkClick r:id="rId2"/>
              </a:rPr>
              <a:t>zabolotna.yu.o@nmu.one</a:t>
            </a:r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r>
              <a:rPr lang="uk-UA" sz="2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Стрижка Марина Анатоліївна </a:t>
            </a:r>
            <a:r>
              <a:rPr lang="uk-UA" sz="2400" dirty="0">
                <a:latin typeface="+mj-lt"/>
                <a:ea typeface="+mj-ea"/>
                <a:cs typeface="+mj-cs"/>
              </a:rPr>
              <a:t>– методист вищої категорії навчально-методичного відділу </a:t>
            </a:r>
            <a:r>
              <a:rPr lang="en-US" sz="2400" dirty="0">
                <a:latin typeface="+mj-lt"/>
                <a:ea typeface="+mj-ea"/>
                <a:cs typeface="+mj-cs"/>
                <a:hlinkClick r:id="rId3"/>
              </a:rPr>
              <a:t>stryzhka.m.a@nmu.one</a:t>
            </a:r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39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76213" y="2212189"/>
            <a:ext cx="11699381" cy="12168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Хай Вам щастить! 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Питання, що винесені на розгляд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43689" y="440831"/>
            <a:ext cx="11051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Види навчальних видань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Загальні вимоги до навчально-методичної літератури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Структура та зміст навчальних видань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Порядок розгляду рукописів та видання навчально-методичної літератури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F5E3E25-2292-6D23-D8B1-A20AF91081BF}"/>
              </a:ext>
            </a:extLst>
          </p:cNvPr>
          <p:cNvSpPr txBox="1">
            <a:spLocks/>
          </p:cNvSpPr>
          <p:nvPr/>
        </p:nvSpPr>
        <p:spPr bwMode="auto">
          <a:xfrm>
            <a:off x="126206" y="2297723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Нормативні документи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9609DF-525A-FFC7-06D1-7A1EB15A8AC2}"/>
              </a:ext>
            </a:extLst>
          </p:cNvPr>
          <p:cNvSpPr/>
          <p:nvPr/>
        </p:nvSpPr>
        <p:spPr>
          <a:xfrm>
            <a:off x="358697" y="3025786"/>
            <a:ext cx="11051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Лист МОН України від 09.07.2018 №1/9-434 «Щодо рекомендацій з навчально-методичного забезпечення» </a:t>
            </a:r>
            <a:r>
              <a:rPr lang="en-US" sz="2400" dirty="0">
                <a:hlinkClick r:id="rId2"/>
              </a:rPr>
              <a:t>http://surl.li/hcjuo</a:t>
            </a:r>
            <a:r>
              <a:rPr lang="uk-UA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Положення про навчально-методичне забезпечення освітнього процесу Національного технічного університету «Дніпровська політехніка» </a:t>
            </a:r>
            <a:r>
              <a:rPr lang="en-US" sz="2400" dirty="0">
                <a:hlinkClick r:id="rId3"/>
              </a:rPr>
              <a:t>http://surl.li/dnige</a:t>
            </a:r>
            <a:r>
              <a:rPr lang="uk-UA" sz="24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Положення про видання в світ інформаційно-методичного забезпечення освітнього процесу в Національному технічному університеті «Дніпровська політехніка» </a:t>
            </a:r>
            <a:r>
              <a:rPr lang="en-US" sz="2400" dirty="0">
                <a:hlinkClick r:id="rId4"/>
              </a:rPr>
              <a:t>http://surl.li/chnaq</a:t>
            </a:r>
            <a:r>
              <a:rPr lang="uk-U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9919" y="509709"/>
            <a:ext cx="1147449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sz="2400" dirty="0"/>
              <a:t>Відповідно до Законів України «Про освіту» та «Про вищу освіту», </a:t>
            </a:r>
            <a:r>
              <a:rPr lang="uk-UA" sz="2400" u="sng" dirty="0"/>
              <a:t>Вчена рада університету вирішує питання складу та змісту навчально-методичного забезпечення освітнього процесу</a:t>
            </a:r>
            <a:r>
              <a:rPr lang="uk-UA" sz="2400" dirty="0"/>
              <a:t> з урахуванням вимог законодавства, специфіки університету, галузі знань та/або спеціальності, конкретної освітньої програми тощо.</a:t>
            </a:r>
          </a:p>
          <a:p>
            <a:pPr algn="just">
              <a:lnSpc>
                <a:spcPct val="110000"/>
              </a:lnSpc>
            </a:pPr>
            <a:endParaRPr lang="uk-UA" sz="2400" dirty="0"/>
          </a:p>
          <a:p>
            <a:pPr algn="just">
              <a:lnSpc>
                <a:spcPct val="110000"/>
              </a:lnSpc>
            </a:pPr>
            <a:r>
              <a:rPr lang="uk-UA" sz="2400" dirty="0"/>
              <a:t>За вимогами Положення про навчально-методичне забезпечення освітнього процесу НТУ «ДП» навчально-методичне забезпечення освітнього процесу передбачає наявність: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затверджених в установленому порядку </a:t>
            </a:r>
            <a:r>
              <a:rPr lang="uk-UA" sz="2400" i="1" dirty="0">
                <a:solidFill>
                  <a:srgbClr val="0070C0"/>
                </a:solidFill>
              </a:rPr>
              <a:t>всіх освітніх </a:t>
            </a:r>
            <a:r>
              <a:rPr lang="uk-UA" sz="2400" dirty="0"/>
              <a:t>(освітньо-професійних, </a:t>
            </a:r>
            <a:r>
              <a:rPr lang="uk-UA" sz="2400" dirty="0" err="1"/>
              <a:t>освітньо</a:t>
            </a:r>
            <a:r>
              <a:rPr lang="uk-UA" sz="2400" dirty="0"/>
              <a:t>-наукових, </a:t>
            </a:r>
            <a:r>
              <a:rPr lang="uk-UA" sz="2400" dirty="0" err="1"/>
              <a:t>освітньо</a:t>
            </a:r>
            <a:r>
              <a:rPr lang="uk-UA" sz="2400" dirty="0"/>
              <a:t>-творчих) </a:t>
            </a:r>
            <a:r>
              <a:rPr lang="uk-UA" sz="2400" i="1" dirty="0">
                <a:solidFill>
                  <a:srgbClr val="0070C0"/>
                </a:solidFill>
              </a:rPr>
              <a:t>програм та навчальних планів</a:t>
            </a:r>
            <a:r>
              <a:rPr lang="uk-UA" sz="2400" dirty="0"/>
              <a:t>, за якими здійснюється підготовка здобувачів вищої освіти; </a:t>
            </a:r>
          </a:p>
          <a:p>
            <a:endParaRPr lang="uk-UA" sz="2400" dirty="0"/>
          </a:p>
          <a:p>
            <a:pPr algn="just">
              <a:lnSpc>
                <a:spcPct val="110000"/>
              </a:lnSpc>
            </a:pPr>
            <a:endParaRPr lang="uk-UA" sz="20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561758"/>
            <a:ext cx="11051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робочих програм (</a:t>
            </a:r>
            <a:r>
              <a:rPr lang="uk-UA" sz="2400" i="1" dirty="0" err="1">
                <a:solidFill>
                  <a:srgbClr val="0070C0"/>
                </a:solidFill>
              </a:rPr>
              <a:t>силабусів</a:t>
            </a:r>
            <a:r>
              <a:rPr lang="uk-UA" sz="2400" i="1" dirty="0">
                <a:solidFill>
                  <a:srgbClr val="0070C0"/>
                </a:solidFill>
              </a:rPr>
              <a:t>)</a:t>
            </a:r>
            <a:r>
              <a:rPr lang="uk-UA" sz="2400" dirty="0"/>
              <a:t> з </a:t>
            </a:r>
            <a:r>
              <a:rPr lang="en-US" sz="2400" dirty="0" err="1"/>
              <a:t>ycix</a:t>
            </a:r>
            <a:r>
              <a:rPr lang="en-US" sz="2400" dirty="0"/>
              <a:t> </a:t>
            </a:r>
            <a:r>
              <a:rPr lang="uk-UA" sz="2400" dirty="0"/>
              <a:t>дисциплін навчальних планів, включаючи вибіркові дисципліни, які містять: програму навчальної дисципліни, заплановані результати навчання, порядок оцінювання результатів навчання, рекомендовану літературу (основну, допоміжну), інформаційні ресурси в Інтернеті; </a:t>
            </a:r>
          </a:p>
          <a:p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методичних матеріалів </a:t>
            </a:r>
            <a:r>
              <a:rPr lang="uk-UA" sz="2400" dirty="0"/>
              <a:t>для проведення в</a:t>
            </a:r>
            <a:r>
              <a:rPr lang="en-US" sz="2400" dirty="0"/>
              <a:t>cix </a:t>
            </a:r>
            <a:r>
              <a:rPr lang="uk-UA" sz="2400" dirty="0"/>
              <a:t>видів </a:t>
            </a:r>
            <a:r>
              <a:rPr lang="uk-UA" sz="2400" i="1" dirty="0">
                <a:solidFill>
                  <a:srgbClr val="0070C0"/>
                </a:solidFill>
              </a:rPr>
              <a:t>практичної підготовки </a:t>
            </a:r>
            <a:r>
              <a:rPr lang="uk-UA" sz="2400" dirty="0"/>
              <a:t>до кожної освітньої програми; </a:t>
            </a:r>
          </a:p>
          <a:p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методичних матеріалів </a:t>
            </a:r>
            <a:r>
              <a:rPr lang="uk-UA" sz="2400" dirty="0"/>
              <a:t>для проведення </a:t>
            </a:r>
            <a:r>
              <a:rPr lang="uk-UA" sz="2400" i="1" dirty="0">
                <a:solidFill>
                  <a:srgbClr val="0070C0"/>
                </a:solidFill>
              </a:rPr>
              <a:t>підсумкової атестації </a:t>
            </a:r>
            <a:r>
              <a:rPr lang="uk-UA" sz="2400" dirty="0"/>
              <a:t>здобувачів вищої освіти.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 </a:t>
            </a:r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104F65BF-FF12-4028-8168-4657EF347652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10950-72E1-487F-98A9-495EC357E1BC}"/>
              </a:ext>
            </a:extLst>
          </p:cNvPr>
          <p:cNvSpPr/>
          <p:nvPr/>
        </p:nvSpPr>
        <p:spPr>
          <a:xfrm>
            <a:off x="570298" y="561758"/>
            <a:ext cx="11051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Arial" panose="020B0604020202020204" pitchFamily="34" charset="0"/>
              </a:rPr>
              <a:t>Інші документи і форми навчально-методичного забезпечення дисципліни</a:t>
            </a:r>
            <a:br>
              <a:rPr lang="uk-UA" sz="2400" dirty="0"/>
            </a:br>
            <a:r>
              <a:rPr lang="uk-UA" sz="2400" dirty="0">
                <a:effectLst/>
                <a:latin typeface="Arial" panose="020B0604020202020204" pitchFamily="34" charset="0"/>
              </a:rPr>
              <a:t>можуть визначати </a:t>
            </a:r>
            <a:r>
              <a:rPr lang="uk-UA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викладач та кафедра</a:t>
            </a:r>
            <a:r>
              <a:rPr lang="uk-UA" sz="2400" dirty="0">
                <a:effectLst/>
                <a:latin typeface="Arial" panose="020B0604020202020204" pitchFamily="34" charset="0"/>
              </a:rPr>
              <a:t>, виходячи із необхідності максимально повного надання здобувачам освіти всієї</a:t>
            </a:r>
            <a:br>
              <a:rPr lang="uk-UA" sz="2400" dirty="0"/>
            </a:br>
            <a:r>
              <a:rPr lang="uk-UA" sz="2400" dirty="0">
                <a:effectLst/>
                <a:latin typeface="Arial" panose="020B0604020202020204" pitchFamily="34" charset="0"/>
              </a:rPr>
              <a:t>інформації та матеріалів, </a:t>
            </a:r>
            <a:r>
              <a:rPr lang="uk-UA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необхідних для успішного вивчення дисципліни</a:t>
            </a:r>
            <a:r>
              <a:rPr lang="uk-UA" sz="2400" dirty="0">
                <a:effectLst/>
                <a:latin typeface="Arial" panose="020B0604020202020204" pitchFamily="34" charset="0"/>
              </a:rPr>
              <a:t>.</a:t>
            </a:r>
            <a:br>
              <a:rPr lang="uk-UA" sz="2400" dirty="0"/>
            </a:br>
            <a:r>
              <a:rPr lang="uk-UA" sz="2400" dirty="0">
                <a:effectLst/>
                <a:latin typeface="Arial" panose="020B0604020202020204" pitchFamily="34" charset="0"/>
              </a:rPr>
              <a:t>Зокрема, це можуть бути </a:t>
            </a:r>
            <a:r>
              <a:rPr lang="uk-UA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підручники та навчальні посібники</a:t>
            </a:r>
            <a:r>
              <a:rPr lang="uk-UA" sz="2400" dirty="0">
                <a:effectLst/>
                <a:latin typeface="Arial" panose="020B0604020202020204" pitchFamily="34" charset="0"/>
              </a:rPr>
              <a:t>, а також авторські матеріали, розроблені викладачем: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конспекти лекцій;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методичні вказівки та рекомендації;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індивідуальні завдання;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збірники ситуаційних завдань (кейсів);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приклади розв’язування типових задач чи виконання типових завдань;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комп’ютерні презентації;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ілюстративні матеріали;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Arial" panose="020B0604020202020204" pitchFamily="34" charset="0"/>
              </a:rPr>
              <a:t>каталоги ресурсів тощо.</a:t>
            </a:r>
            <a:endParaRPr lang="uk-UA" sz="2400" dirty="0"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138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C3E36B2A-02F3-4370-B3CD-4D02DC866321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87E32E-0AB7-49C3-9913-B5D7D651251C}"/>
              </a:ext>
            </a:extLst>
          </p:cNvPr>
          <p:cNvSpPr txBox="1">
            <a:spLocks/>
          </p:cNvSpPr>
          <p:nvPr/>
        </p:nvSpPr>
        <p:spPr>
          <a:xfrm>
            <a:off x="651504" y="686434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uk-UA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AFB242-7B82-49DA-A5CA-937068210BC6}"/>
              </a:ext>
            </a:extLst>
          </p:cNvPr>
          <p:cNvSpPr/>
          <p:nvPr/>
        </p:nvSpPr>
        <p:spPr>
          <a:xfrm>
            <a:off x="489093" y="440831"/>
            <a:ext cx="1105140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uk-UA" sz="2400" dirty="0">
                <a:latin typeface="+mj-lt"/>
                <a:ea typeface="+mj-ea"/>
                <a:cs typeface="+mj-cs"/>
              </a:rPr>
              <a:t>Для максимально повного надання здобувачам освіти всієї інформації та матеріалів, необхідних для успішного опанування компонентів освітніх програм необхідно передбачити </a:t>
            </a: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інформаційне</a:t>
            </a:r>
            <a:r>
              <a:rPr lang="uk-UA" sz="2400" dirty="0">
                <a:latin typeface="+mj-lt"/>
                <a:ea typeface="+mj-ea"/>
                <a:cs typeface="+mj-cs"/>
              </a:rPr>
              <a:t> та </a:t>
            </a: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методичне</a:t>
            </a:r>
            <a:r>
              <a:rPr lang="uk-UA" sz="2400" dirty="0">
                <a:latin typeface="+mj-lt"/>
                <a:ea typeface="+mj-ea"/>
                <a:cs typeface="+mj-cs"/>
              </a:rPr>
              <a:t> забезпечення цих компонентів. </a:t>
            </a:r>
          </a:p>
          <a:p>
            <a:pPr indent="450215" algn="just"/>
            <a:endParaRPr lang="uk-UA" sz="2400" dirty="0">
              <a:latin typeface="+mj-lt"/>
              <a:ea typeface="+mj-ea"/>
              <a:cs typeface="+mj-cs"/>
            </a:endParaRPr>
          </a:p>
          <a:p>
            <a:pPr indent="450215" algn="just"/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Інформаційне забезпечення </a:t>
            </a:r>
            <a:r>
              <a:rPr lang="uk-UA" sz="2400" dirty="0">
                <a:latin typeface="+mj-lt"/>
                <a:ea typeface="+mj-ea"/>
                <a:cs typeface="+mj-cs"/>
              </a:rPr>
              <a:t>здійснюється за допомогою навчальних видань. </a:t>
            </a:r>
          </a:p>
          <a:p>
            <a:pPr indent="450215" algn="just"/>
            <a:endParaRPr lang="ru-RU" sz="2400" dirty="0">
              <a:latin typeface="+mj-lt"/>
              <a:ea typeface="+mj-ea"/>
              <a:cs typeface="+mj-cs"/>
            </a:endParaRPr>
          </a:p>
          <a:p>
            <a:pPr indent="450215" algn="just"/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Методичне забезпечення </a:t>
            </a:r>
            <a:r>
              <a:rPr lang="uk-UA" sz="2400" dirty="0">
                <a:latin typeface="+mj-lt"/>
                <a:ea typeface="+mj-ea"/>
                <a:cs typeface="+mj-cs"/>
              </a:rPr>
              <a:t>освітнього процесу здійснюється рекомендаціями для здобувачів вищої освіти щодо опанування очікуваних результатів навчання за видами навчальних занять, практик, індивідуальних завдань, контрольних заходів.</a:t>
            </a:r>
          </a:p>
          <a:p>
            <a:pPr indent="450215" algn="just"/>
            <a:endParaRPr lang="uk-UA" sz="2400" dirty="0">
              <a:latin typeface="+mj-lt"/>
              <a:ea typeface="+mj-ea"/>
              <a:cs typeface="+mj-cs"/>
            </a:endParaRPr>
          </a:p>
          <a:p>
            <a:pPr indent="450215" algn="just"/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Навчальне видання </a:t>
            </a:r>
            <a:r>
              <a:rPr lang="uk-UA" sz="2400" dirty="0">
                <a:latin typeface="+mj-lt"/>
                <a:ea typeface="+mj-ea"/>
                <a:cs typeface="+mj-cs"/>
              </a:rPr>
              <a:t>– це видання, що містить систематизовані відомості наукового або прикладного характеру, викладені у зручній для вивчення і викладання формі. </a:t>
            </a:r>
          </a:p>
          <a:p>
            <a:pPr indent="450215" algn="just"/>
            <a:endParaRPr lang="uk-UA" sz="24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94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E42B0545-61E1-4802-811F-A38F4C618BF2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F5E74-1D17-4A4F-9A0A-36D49287A833}"/>
              </a:ext>
            </a:extLst>
          </p:cNvPr>
          <p:cNvSpPr/>
          <p:nvPr/>
        </p:nvSpPr>
        <p:spPr>
          <a:xfrm>
            <a:off x="387269" y="818900"/>
            <a:ext cx="11051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Підручник</a:t>
            </a:r>
            <a:r>
              <a:rPr lang="uk-UA" sz="2400" dirty="0">
                <a:latin typeface="+mj-lt"/>
                <a:ea typeface="+mj-ea"/>
                <a:cs typeface="+mj-cs"/>
              </a:rPr>
              <a:t> – навчальне видання, що містить у повному обсязі систематичний виклад навчальної дисципліни, відповідає навчальній програмі та має відповідний офіційно наданий гриф. </a:t>
            </a:r>
          </a:p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Навчальний посібник </a:t>
            </a:r>
            <a:r>
              <a:rPr lang="uk-UA" sz="2400" dirty="0">
                <a:latin typeface="+mj-lt"/>
                <a:ea typeface="+mj-ea"/>
                <a:cs typeface="+mj-cs"/>
              </a:rPr>
              <a:t>– навчальне видання, що доповнює або частково (повністю) замінює підручник і має відповідний офіційно наданий гриф.</a:t>
            </a:r>
          </a:p>
          <a:p>
            <a:pPr algn="just"/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Навчально-методичний посібник </a:t>
            </a:r>
            <a:r>
              <a:rPr lang="uk-UA" sz="2400" dirty="0">
                <a:latin typeface="+mj-lt"/>
                <a:ea typeface="+mj-ea"/>
                <a:cs typeface="+mj-cs"/>
              </a:rPr>
              <a:t>– навчальний посібник, основним змістом якого є методика викладання навчальної дисципліни або методика щодо розвитку та виховання особистості. 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042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6BF45B7-E46A-4C9E-BEB7-920590A2FD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01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Види навчальних видань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41AAA-E03A-0DC3-4D35-4F2CF309E230}"/>
              </a:ext>
            </a:extLst>
          </p:cNvPr>
          <p:cNvSpPr txBox="1"/>
          <p:nvPr/>
        </p:nvSpPr>
        <p:spPr>
          <a:xfrm>
            <a:off x="184639" y="834995"/>
            <a:ext cx="114827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Навчальний наочний посібник</a:t>
            </a:r>
            <a:r>
              <a:rPr lang="uk-UA" sz="2400" dirty="0">
                <a:latin typeface="+mj-lt"/>
                <a:ea typeface="+mj-ea"/>
                <a:cs typeface="+mj-cs"/>
              </a:rPr>
              <a:t> – навчальний посібник, основним змістом якого є зображення, що унаочнюють предмет навчальної дисципліни.</a:t>
            </a:r>
          </a:p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Хрестоматія</a:t>
            </a:r>
            <a:r>
              <a:rPr lang="uk-UA" sz="2400" dirty="0">
                <a:latin typeface="+mj-lt"/>
                <a:ea typeface="+mj-ea"/>
                <a:cs typeface="+mj-cs"/>
              </a:rPr>
              <a:t> – навчальний посібник, що містить літературно-художні, історичні, музичні та інші твори чи уривки з них, які є предметом вивчення у навчальній дисципліні.</a:t>
            </a:r>
          </a:p>
          <a:p>
            <a:pPr algn="just"/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Практикум</a:t>
            </a:r>
            <a:r>
              <a:rPr lang="uk-UA" sz="2400" dirty="0">
                <a:latin typeface="+mj-lt"/>
                <a:ea typeface="+mj-ea"/>
                <a:cs typeface="+mj-cs"/>
              </a:rPr>
              <a:t> – навчальний посібник, що містить видання практичних завдань і (або) вправ, що сприяють засвоєнню набутих знань, умінь і навичок. До практикумів належать збірники задач і вправ, тестові завдання, збірники диктантів і переказів, інструкції до лабораторних і практичних робіт тощо.</a:t>
            </a:r>
          </a:p>
        </p:txBody>
      </p:sp>
    </p:spTree>
    <p:extLst>
      <p:ext uri="{BB962C8B-B14F-4D97-AF65-F5344CB8AC3E}">
        <p14:creationId xmlns:p14="http://schemas.microsoft.com/office/powerpoint/2010/main" val="392699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4" y="686434"/>
            <a:ext cx="11177752" cy="49406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sz="2400" dirty="0"/>
              <a:t>Уміння створювати зрозумілі здобувачам навчальні тексти – обов’язкова компетенція викладача вищої школи.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Навчально-методична література, перш за все, має бути </a:t>
            </a:r>
            <a:r>
              <a:rPr lang="uk-UA" sz="2400" i="1" dirty="0">
                <a:solidFill>
                  <a:srgbClr val="0070C0"/>
                </a:solidFill>
              </a:rPr>
              <a:t>зрозумілою</a:t>
            </a:r>
            <a:r>
              <a:rPr lang="uk-UA" sz="2400" dirty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Нерозуміння інформації породжує в здобувача негативні емоції, що блокують мислення, бажання вчитись, гальмує перетворення  інформації у знання та уміння.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Доступність змісту навчально-методичної літератури забезпечується за рахунок трьох чинників: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використання досконалої літературної мови;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якістю ілюстративного матеріалу;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систематизованого викладу інформації.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Загальні вимоги до навчально-методичної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1157214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</TotalTime>
  <Words>1408</Words>
  <Application>Microsoft Office PowerPoint</Application>
  <PresentationFormat>Широкоэкранный</PresentationFormat>
  <Paragraphs>127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517</cp:revision>
  <cp:lastPrinted>2018-11-26T14:04:37Z</cp:lastPrinted>
  <dcterms:created xsi:type="dcterms:W3CDTF">2018-01-06T22:34:48Z</dcterms:created>
  <dcterms:modified xsi:type="dcterms:W3CDTF">2023-05-18T01:33:45Z</dcterms:modified>
</cp:coreProperties>
</file>